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71" r:id="rId4"/>
    <p:sldId id="257" r:id="rId5"/>
    <p:sldId id="258" r:id="rId6"/>
    <p:sldId id="264" r:id="rId7"/>
    <p:sldId id="260" r:id="rId8"/>
    <p:sldId id="266" r:id="rId9"/>
    <p:sldId id="265" r:id="rId10"/>
    <p:sldId id="267" r:id="rId11"/>
    <p:sldId id="270" r:id="rId12"/>
    <p:sldId id="269" r:id="rId13"/>
    <p:sldId id="268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CC0A1-A114-4BB3-A7B2-B656E521EA8F}" v="43" dt="2024-02-20T17:29:14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2"/>
    <p:restoredTop sz="96327"/>
  </p:normalViewPr>
  <p:slideViewPr>
    <p:cSldViewPr snapToGrid="0">
      <p:cViewPr varScale="1">
        <p:scale>
          <a:sx n="74" d="100"/>
          <a:sy n="7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49A2B-83F1-4443-8AAE-0A30C3785D99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96796-DFDB-4999-83C9-D409B86A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33402-EFDC-08F5-FCCF-52BB6DE6B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81965-73D6-BCE9-C14A-7F5C24978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85FED-25D3-ACA3-A8AD-0B9B1E65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24132-AC53-45B4-90B5-AA00F1D12826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F3646-C122-C3F8-36B2-22D05CAF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5FF00-1138-10F2-AAC9-4555FD04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4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16CA4-2C3C-4A94-7D7F-7AE9C6DC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67FE4-F144-ED78-7EEF-505B67585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D2F8B-C265-E5E9-4EE7-F7E755BD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8E15-989B-485E-88E3-A68C558CBF85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9440C-38D0-36DE-1900-0731EAF8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61092-DFA5-15AE-5232-7ACBD81C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0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1EE53F-EA0F-4DA6-8780-99B6CAE40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829B3-EE10-F71B-8DA4-485EC15B8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02BF2-73B0-1BD8-B3B7-B588967F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424-621F-43B4-9E3A-52E81445AC6A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C5530-D2F5-838B-791B-FF0888F7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91F3B-3CE6-EE41-6F8C-82A50BE8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6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84BA-4B06-AC55-DC60-69F0CE6A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A431-F1C4-DFF7-F314-6F8DF7B2C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B47EE-0FB5-7DAC-7F9C-6E66BDBD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10CD-9843-4DE3-B718-C16AFEA21067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A569D-FA63-C1CD-D584-733E45C6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674E6-5D43-F71D-F6FF-0F51F9F4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3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238C8-D372-D91A-5D2C-9E14093C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AF6C7-C208-2B9A-2D3D-8502FE6B5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0A0DF-EA05-B59F-F4B2-F0A6DA32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91EB-7BD1-42CA-9C2B-C72EA83EACB2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1D1D-695A-0423-2C87-578E3EA6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6AB26-4FA6-5073-50E4-3623EC8A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1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433C-58D4-5EFE-DE8C-AB0F4240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288F4-0279-7153-38AC-11A3EBD46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D2369-5ABD-1F98-7EA3-DAB670E1E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CE30F-E8A3-D220-3D94-0F11A4C3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4C08-ACF0-4140-B063-20449DFB6113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00580-40E7-477D-F6F1-C5DB2AA7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A0FCD-9891-A34A-57B3-D6028F1E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43CC-4F5B-1339-B765-5FA723FF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0371A-85AF-4D31-5A1A-91A830D0E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CFC42-A259-FF3A-6C6F-ABCB04158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38D34-A965-7404-D899-BA1153AFC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46B6D-6640-2243-8955-E32CA499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DA3E4-DBDE-082F-3453-301595937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9E04-27A5-4F28-92A3-872318DDDD5C}" type="datetime1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4D7C0F-5C6A-5C29-9337-B6504000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63956-10FD-9539-2689-4B5D0866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8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A92-3D1C-0DE4-0FAB-9F1D7DCF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157A0-77F6-8785-F8F5-3B803DB4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E6BB-C035-4D4C-9E01-563143032D70}" type="datetime1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AB5FD-5C92-770F-CCAA-C022FA0F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22FBC-FD81-C9AE-26D4-7E515AE2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1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01359-E9D1-0C07-12E4-1B217A11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2959-1CC8-4AC2-8CDE-DFB42C792388}" type="datetime1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B5F33-16A2-3266-9C3D-D1CCD7A0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CFA9-BB72-5D26-1324-77F81118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9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000-00E5-B183-EEBC-8541E6D7A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BF81-FBCA-EF1F-61D0-FBC4FBCBA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2E1EE-6850-A4B5-F092-D01101C68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6141A-0DD3-0D3E-5253-93F309E5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A70D-A55C-4133-8E72-0979511AEBD8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EEAE5-5ED6-0AAB-A548-85C8D029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BBE84-2623-9374-7EED-6086C457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0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628D-93AB-7753-9F3C-49DE9911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5A660-B00B-E8B5-D1AB-EA8454339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E6710-839A-3672-7752-419847320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6484A-4441-A5A4-0057-5D1B9775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D8FE-C7EE-40FB-8E4C-33E756378AA8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9FB1F-FE5A-7469-7AAF-D9013F63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29F59-0E6F-C6FF-24AF-A452AC75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65121-DCF0-8E89-C42E-661D2B0D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A0A70-131F-7DF9-CF5E-1DCCB2665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1B4AE-976D-1720-E344-7D0D90E26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BD681-3520-4BFF-83B0-FEDEF8548008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A15CF-BF30-387F-80A6-DDDDF6C5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7C0F8-FCF5-31AE-34EE-0E067B867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white and grey background&#10;&#10;Description automatically generated">
            <a:extLst>
              <a:ext uri="{FF2B5EF4-FFF2-40B4-BE49-F238E27FC236}">
                <a16:creationId xmlns:a16="http://schemas.microsoft.com/office/drawing/2014/main" id="{4F20F1E8-0735-5558-6ACB-3D963D68687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A98EEC6-8922-A239-0826-C44984210EBA}"/>
              </a:ext>
            </a:extLst>
          </p:cNvPr>
          <p:cNvSpPr/>
          <p:nvPr/>
        </p:nvSpPr>
        <p:spPr>
          <a:xfrm flipV="1">
            <a:off x="-11425" y="6433534"/>
            <a:ext cx="12203425" cy="54651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179990-FECA-13BB-8A77-45038D0A479A}"/>
              </a:ext>
            </a:extLst>
          </p:cNvPr>
          <p:cNvSpPr>
            <a:spLocks/>
          </p:cNvSpPr>
          <p:nvPr/>
        </p:nvSpPr>
        <p:spPr>
          <a:xfrm flipV="1">
            <a:off x="-11425" y="-1"/>
            <a:ext cx="12214849" cy="749902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5F5AD9E-53AC-CCFA-AD0D-B0AC4028A37F}"/>
              </a:ext>
            </a:extLst>
          </p:cNvPr>
          <p:cNvGrpSpPr/>
          <p:nvPr/>
        </p:nvGrpSpPr>
        <p:grpSpPr>
          <a:xfrm>
            <a:off x="203792" y="215998"/>
            <a:ext cx="373431" cy="301686"/>
            <a:chOff x="127635" y="399340"/>
            <a:chExt cx="378911" cy="30611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809F5E-4854-A107-0487-69D004643438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957031C-F719-9AEC-3B65-E37CE8D1EF4D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3030F0C-7C56-6EEE-705B-2174D319F1B8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F40789C-B63D-D9C2-9840-D8FF91DB0BB1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5C8A4D5-07D3-95AB-8A57-2B9A7EF3FCC6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8C018EC-F029-1BE6-B925-26CFA8A473AB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DE04B1C-8645-725C-0774-B934CF36D953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E58939-D7D2-0593-A28D-B6858DC12E7C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2A64FDA-CB77-28CE-4CBB-3EE099EFBDFC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993D25-BE7B-E69C-2A77-433B3AD5A42C}"/>
              </a:ext>
            </a:extLst>
          </p:cNvPr>
          <p:cNvSpPr txBox="1"/>
          <p:nvPr/>
        </p:nvSpPr>
        <p:spPr>
          <a:xfrm>
            <a:off x="3112316" y="3661604"/>
            <a:ext cx="61575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BioNJ </a:t>
            </a:r>
            <a:r>
              <a:rPr lang="en-US" sz="2800" b="1" dirty="0" err="1">
                <a:effectLst/>
                <a:latin typeface="Avenir LT Std 35 Light"/>
                <a:ea typeface="Times New Roman" panose="02020603050405020304" pitchFamily="18" charset="0"/>
              </a:rPr>
              <a:t>BioPartnering</a:t>
            </a: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 Conference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 Company Presentation Template</a:t>
            </a:r>
            <a:r>
              <a:rPr lang="en-US" sz="2800" dirty="0">
                <a:effectLst/>
                <a:latin typeface="Avenir LT Std 35 Light"/>
                <a:ea typeface="Times New Roman" panose="02020603050405020304" pitchFamily="18" charset="0"/>
              </a:rPr>
              <a:t> 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4266A-A6C2-E77A-FA7C-7408BB9BDF0F}"/>
              </a:ext>
            </a:extLst>
          </p:cNvPr>
          <p:cNvSpPr txBox="1"/>
          <p:nvPr/>
        </p:nvSpPr>
        <p:spPr>
          <a:xfrm>
            <a:off x="3112316" y="2044504"/>
            <a:ext cx="61575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PLACE YOUR LOGO HERE</a:t>
            </a:r>
            <a:endParaRPr lang="en-US" sz="28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44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3BE596-3A98-6841-0103-1F8CAB55E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5F1413D0-E698-0DD6-F79F-C46DE3B9D2C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484326D-AAA3-3E0A-20C5-090D17CA992B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E89BBE-60B3-6BBB-3695-6D7A36C44B3A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FC147-2701-659A-682D-BAC73CA6D21B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2C0333F7-9F2E-2889-DE34-6ADA341BFFFE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5479A81-D994-1AE7-A0E8-8B2AF3A1B46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0230596-3F62-35EC-6EA3-54007E4B517E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6AFCF0-F477-B561-B055-F1ADD1A2BA4C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B624E60-5E14-4EB0-391A-75ECD3C44D4A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57C432D-99C6-2A06-7591-7F8ECF9E16D5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9ED6A28-ED07-0EF5-3663-0693CDB1D112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00167C6-0A2F-B0F1-A18E-39A9AC4EBC84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3877CA1-CFC1-2F71-C882-70669B9A56B2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3FA23A4-4509-D23A-2328-3B9D65A2B585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4022CD3-2386-12AD-B323-954DDC07E262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3FAB408-B6F7-EE69-4E0A-2F1E429931A6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CB9E74-4623-F87E-D975-826C4F4FE865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Intellectual Property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C94808-89D0-545C-1624-65F9058B20E0}"/>
              </a:ext>
            </a:extLst>
          </p:cNvPr>
          <p:cNvSpPr/>
          <p:nvPr/>
        </p:nvSpPr>
        <p:spPr>
          <a:xfrm>
            <a:off x="1138892" y="1207266"/>
            <a:ext cx="1056900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List any applicable information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venir LT Std 35 Light"/>
              </a:rPr>
              <a:t>(status, strategy, ownership/rights (owned vs. licensed))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List any granted patents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7CA35-3D55-02E6-DD35-270EB9F19C09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24150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A306B-1D00-8852-12E6-87B6834FB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D14AD002-0CF4-5282-F2BE-E96D0573E01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6D7BEA-089A-29F6-595D-F41F493CCF95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A79100-64F2-CE2C-4E73-95C32363B643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5CC6C0-58E5-E321-D08C-B7715B4E2343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D0258FBC-B42E-9201-497B-ED51E4F9A3CC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900768-5B6D-8422-0DFA-943FE2EA8E1C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9D942E3-E2DB-569C-72E9-CFA10D2DB3F8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45BED45-D1FD-DEEC-B24D-DB41191534F2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5594ADB-1BDF-46C6-48DD-6F5416E50DE3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A48FE48-9F7A-0D48-828F-C02F0F02DC27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B0E59ED-E037-EA38-C237-5CF1A408F28E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AC72EF1-3157-4290-D3FA-D97DFD85E648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7766C2B-031D-C172-F47F-B4D7D8061CBD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F0700B2-B5D5-CEA6-B4B6-FA1924D06E59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6C822C4-8212-C699-B17A-861DE7E971C5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6F0F29F-55EB-0DD4-E334-45FEF5F3E83B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8491C7-0940-FB2D-C08F-7DBD1DB02EC0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Business Model &amp; Timeline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030689-0F6D-C04B-DC46-6CD01C503926}"/>
              </a:ext>
            </a:extLst>
          </p:cNvPr>
          <p:cNvSpPr/>
          <p:nvPr/>
        </p:nvSpPr>
        <p:spPr>
          <a:xfrm>
            <a:off x="1213966" y="1150261"/>
            <a:ext cx="975858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8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state of development is your product in?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Previous key milestones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Future development milestones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Overarching timeline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Exit strategy (licensing, M&amp;A, IPO)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Avenir LT Std 65 Medium"/>
            </a:endParaRPr>
          </a:p>
          <a:p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D94474-9E1A-CA3C-47C3-0EC589F2F3EC}"/>
              </a:ext>
            </a:extLst>
          </p:cNvPr>
          <p:cNvSpPr txBox="1"/>
          <p:nvPr/>
        </p:nvSpPr>
        <p:spPr>
          <a:xfrm>
            <a:off x="56793" y="6543056"/>
            <a:ext cx="4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5765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A1DBEE-F736-7E19-E3C4-722DEDAFC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905371DF-0911-8E3A-5A89-F02F7C03C26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5" y="28184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5AACBD8-37D0-CE9E-87DF-033CBDBE71D9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3F8821-AB6E-CEF4-E509-1B72974F2B89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7EB99E-293F-BBD8-FDFC-7F9DEDD180D3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FF97BECE-2834-BED8-AE59-F5A0AF3BB423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CC66A6-6C39-24B9-B32F-C6399B04B066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1B7EFA-0BAA-0DB6-B684-CCFFCE1F629B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25E49FA-6ACD-DA50-DCD6-C6D3821965A6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1AE16D6-F2D6-6791-46E3-D981C90A3C82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F23D9C5-157D-F425-2F76-C063A32845F5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A7DE0D2-197A-F6B9-954F-93D84E9608C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A62A9BD-843E-1BE7-00B5-3E3DCDF5D977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03DBA8F-0BE4-D7FA-9B33-8D3D2DAD0EE9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73C838C-4A78-8271-E01A-6EE0375906F2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0983A16-A000-18A7-7C15-D723BB3B447F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F849788-B1D9-17AC-9F9F-D24B7550D89A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2002E9-C958-6BCB-15FA-D4A4243212A4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Management Team/Board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DF3455-ED71-F8FD-F41E-1AD333776FA2}"/>
              </a:ext>
            </a:extLst>
          </p:cNvPr>
          <p:cNvSpPr/>
          <p:nvPr/>
        </p:nvSpPr>
        <p:spPr>
          <a:xfrm>
            <a:off x="1169044" y="1704023"/>
            <a:ext cx="693419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List any applicable individuals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Highlight any significant track record of entrepreneurial success - E.g. inventor of commercial product, successful exits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1E035-936A-8209-C675-6F6F6F2EDE64}"/>
              </a:ext>
            </a:extLst>
          </p:cNvPr>
          <p:cNvSpPr txBox="1"/>
          <p:nvPr/>
        </p:nvSpPr>
        <p:spPr>
          <a:xfrm>
            <a:off x="56793" y="6543056"/>
            <a:ext cx="4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368960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F5544-DF23-2001-D11C-83A0A712A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41D1E9AD-4D8B-A039-5EAF-70002B8AAC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8D84608-8832-0D11-92FB-D0D1DB714274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05B5A1-55F4-170F-8EBD-90913DD3E37E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B3328A-CBF4-BB42-E36D-A075192264A4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21D767AE-7930-1A34-2410-8597AD9A2E92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A6D2A6-A40B-B68D-8CC8-243271DED593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ABE36F9-AD9B-AE27-2BDF-477D3F4010EE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F76BE98-6CDB-A609-D1CF-252426685BE2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54C71BD-314A-1A29-BB9C-A3EEC9E74E74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9ABC6ED-6366-724F-AFA5-3C97721F32A1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A2EBD1A-6388-08AB-7781-9514189935E3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2231D37-21C8-E668-0387-C5B897DF1078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778D995-42B2-B32C-779D-D0A0B889EB3D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EE4EF55-BCAB-19F8-8A8A-409CA7FE6341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0E5AC2F-8884-8E30-6F55-2636990C94A4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BD34550-0BDE-6FED-199C-132A426BF905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7017A9-0372-E1BD-876A-79F003235BE0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Summary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0C5B5-9277-5238-6107-BC26D98D5A3F}"/>
              </a:ext>
            </a:extLst>
          </p:cNvPr>
          <p:cNvSpPr txBox="1"/>
          <p:nvPr/>
        </p:nvSpPr>
        <p:spPr>
          <a:xfrm>
            <a:off x="1186170" y="1388800"/>
            <a:ext cx="981418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Review problem you’re solving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Highlight importance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Unique value proposition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Emphasize dedication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Re-ask your ask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Thank your audience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List contact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8FC29D-4B3D-414F-3ECA-7D169E29C5D6}"/>
              </a:ext>
            </a:extLst>
          </p:cNvPr>
          <p:cNvSpPr txBox="1"/>
          <p:nvPr/>
        </p:nvSpPr>
        <p:spPr>
          <a:xfrm>
            <a:off x="56793" y="6543056"/>
            <a:ext cx="4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191026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5"/>
            <a:ext cx="9635629" cy="448169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08762"/>
            <a:ext cx="373431" cy="301686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B5EBAD5-6507-1B59-D8C8-EAA1F2640195}"/>
              </a:ext>
            </a:extLst>
          </p:cNvPr>
          <p:cNvSpPr txBox="1"/>
          <p:nvPr/>
        </p:nvSpPr>
        <p:spPr>
          <a:xfrm>
            <a:off x="64076" y="2440587"/>
            <a:ext cx="12214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venir LT Std 65 Medium" panose="020B0803020203020204"/>
                <a:cs typeface="Futura" panose="020B0602020204020303" pitchFamily="34" charset="-79"/>
              </a:rPr>
              <a:t>THANK YOU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F5867-ECD3-3F94-E65E-0CCDB768C127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5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49621" y="193070"/>
            <a:ext cx="7826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 panose="020B0803020203020204"/>
                <a:ea typeface="+mn-ea"/>
                <a:cs typeface="+mn-cs"/>
              </a:rPr>
              <a:t>Notes for Presenters</a:t>
            </a: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9E71633-6DDA-FD24-B6A0-32B24E4A4B5D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BC94C-8678-D623-5769-FE2A1A7E5600}"/>
              </a:ext>
            </a:extLst>
          </p:cNvPr>
          <p:cNvSpPr txBox="1"/>
          <p:nvPr/>
        </p:nvSpPr>
        <p:spPr>
          <a:xfrm>
            <a:off x="1149621" y="1254633"/>
            <a:ext cx="866608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728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Avenir LT Std 35 Light"/>
              </a:rPr>
              <a:t>Preparing For Your Presentation on May 14</a:t>
            </a:r>
            <a:r>
              <a:rPr lang="en-US" sz="2400" b="1" baseline="30000" dirty="0">
                <a:solidFill>
                  <a:srgbClr val="0070C0"/>
                </a:solidFill>
                <a:latin typeface="Avenir LT Std 35 Light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Avenir LT Std 35 Light"/>
              </a:rPr>
              <a:t>: 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This template is just a guideline for your presentation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may replace the graphic template with your own logo and graphics 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are welcome to include different or additional slides as long as you stay within the time limit allowed for your presentation (</a:t>
            </a:r>
            <a:r>
              <a:rPr lang="en-US" sz="2000" b="1" dirty="0">
                <a:solidFill>
                  <a:srgbClr val="0070C0"/>
                </a:solidFill>
                <a:latin typeface="Avenir LT Std 35 Light"/>
              </a:rPr>
              <a:t>8 minutes</a:t>
            </a:r>
            <a:r>
              <a:rPr lang="en-US" sz="2000" dirty="0">
                <a:latin typeface="Avenir LT Std 35 Light"/>
              </a:rPr>
              <a:t>)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are encouraged to use visual images and graphics to convey your points and avoid cluttered slides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Your presentation will be timed and you will be asked to stop at </a:t>
            </a:r>
            <a:r>
              <a:rPr lang="en-US" sz="2000" b="1" dirty="0">
                <a:latin typeface="Avenir LT Std 35 Light"/>
              </a:rPr>
              <a:t>8 minutes </a:t>
            </a:r>
            <a:r>
              <a:rPr lang="en-US" sz="2000" dirty="0">
                <a:latin typeface="Avenir LT Std 35 Light"/>
              </a:rPr>
              <a:t>even if you are not finished your presentation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Avenir LT Std 35 Light"/>
              </a:rPr>
              <a:t>Be sure to attend the Information Session on March 19</a:t>
            </a:r>
            <a:r>
              <a:rPr lang="en-US" sz="2000" b="1" baseline="30000" dirty="0">
                <a:latin typeface="Avenir LT Std 35 Light"/>
              </a:rPr>
              <a:t>th</a:t>
            </a:r>
            <a:r>
              <a:rPr lang="en-US" sz="2000" b="1" dirty="0">
                <a:latin typeface="Avenir LT Std 35 Light"/>
              </a:rPr>
              <a:t> </a:t>
            </a:r>
            <a:r>
              <a:rPr lang="en-US" sz="2000" dirty="0">
                <a:latin typeface="Avenir LT Std 35 Light"/>
              </a:rPr>
              <a:t>for more information about the conference and company presentations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Avenir LT Std 35 Light"/>
              </a:rPr>
              <a:t>BioNJ offers free coaching sessions for presenting companies </a:t>
            </a:r>
            <a:r>
              <a:rPr lang="en-US" sz="2000" dirty="0">
                <a:latin typeface="Avenir LT Std 35 Light"/>
              </a:rPr>
              <a:t>– check your acceptance email for a link to sign up for your individual coaching session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venir LT Std 35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941C70-4805-323A-8AAE-F3CF29223487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6007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49621" y="193070"/>
            <a:ext cx="3791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 panose="020B0803020203020204"/>
                <a:ea typeface="+mn-ea"/>
                <a:cs typeface="+mn-cs"/>
              </a:rPr>
              <a:t>Welcome</a:t>
            </a: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9E71633-6DDA-FD24-B6A0-32B24E4A4B5D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BC94C-8678-D623-5769-FE2A1A7E5600}"/>
              </a:ext>
            </a:extLst>
          </p:cNvPr>
          <p:cNvSpPr txBox="1"/>
          <p:nvPr/>
        </p:nvSpPr>
        <p:spPr>
          <a:xfrm>
            <a:off x="1649896" y="1859340"/>
            <a:ext cx="6808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Company Name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Presenter’s Contact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941C70-4805-323A-8AAE-F3CF29223487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8922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5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69044" y="270265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Company Overview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0C4AA47-F761-E730-1650-E6EA9B031447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8C4F960-20E9-6E9E-A9C2-B4DB525B6C5C}"/>
              </a:ext>
            </a:extLst>
          </p:cNvPr>
          <p:cNvSpPr txBox="1">
            <a:spLocks/>
          </p:cNvSpPr>
          <p:nvPr/>
        </p:nvSpPr>
        <p:spPr>
          <a:xfrm>
            <a:off x="1103408" y="1676349"/>
            <a:ext cx="8077200" cy="2346541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2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High level overview of company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Relatable “wow statement” or “attention grabber”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E.g. A notable statistic, personal patient story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How your product is relevant to industry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37FEE-22B1-10E1-0514-7605F4978F76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9630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06133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Funding Ask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D249731-04B1-2106-4947-4225D7DBABC1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011DF1-6518-3816-51C7-EF8F1FE48B41}"/>
              </a:ext>
            </a:extLst>
          </p:cNvPr>
          <p:cNvSpPr/>
          <p:nvPr/>
        </p:nvSpPr>
        <p:spPr>
          <a:xfrm>
            <a:off x="657990" y="1727328"/>
            <a:ext cx="10026575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>
                <a:latin typeface="Avenir LT Std 35 Light"/>
              </a:rPr>
              <a:t>List your funding ask (how much) and/or partnership ask (who/what/how much)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>
                <a:latin typeface="Avenir LT Std 35 Light"/>
              </a:rPr>
              <a:t>If appropriate, list how much funding raised so far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>
                <a:latin typeface="Avenir LT Std 35 Light"/>
              </a:rPr>
              <a:t>List any investors with “skin in the game”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dirty="0">
                <a:latin typeface="Avenir LT Std 35 Light"/>
              </a:rPr>
              <a:t>Use of funds tied to development milestones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87400C-4170-EBBE-BC32-5BF0D1A5C53C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7226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4B45445D-EC41-7DDF-10D4-F4ED2D2DDC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B5003CA-0865-200F-9C38-38813217D748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1E6EF2-A90D-569B-DE0E-32277B4E74AE}"/>
              </a:ext>
            </a:extLst>
          </p:cNvPr>
          <p:cNvSpPr txBox="1"/>
          <p:nvPr/>
        </p:nvSpPr>
        <p:spPr>
          <a:xfrm>
            <a:off x="1169044" y="1681337"/>
            <a:ext cx="9005266" cy="2388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is the pain point being addressed?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problem does your product solve/solution to pain point?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is the market need of your product?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is the current cost associated with the overarching issue?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Avenir LT Std 65 Medium"/>
            </a:endParaRPr>
          </a:p>
          <a:p>
            <a:pPr defTabSz="10972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2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3B4D2C-D9E9-45DE-9BFE-C110B7DF9968}"/>
              </a:ext>
            </a:extLst>
          </p:cNvPr>
          <p:cNvSpPr txBox="1"/>
          <p:nvPr/>
        </p:nvSpPr>
        <p:spPr>
          <a:xfrm>
            <a:off x="1169044" y="270265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Unmet Need/Market Opportunity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CD408-6621-CF20-55A2-DA20BB3530A7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032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4B45445D-EC41-7DDF-10D4-F4ED2D2DDC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58620BB-5CE4-7A2A-C211-001C7B06C7CE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EE4DAD-1805-000B-884A-9FC83205E8BD}"/>
              </a:ext>
            </a:extLst>
          </p:cNvPr>
          <p:cNvSpPr txBox="1"/>
          <p:nvPr/>
        </p:nvSpPr>
        <p:spPr>
          <a:xfrm>
            <a:off x="1184082" y="1359037"/>
            <a:ext cx="8051292" cy="114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2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How is your product meeting the need?</a:t>
            </a:r>
          </a:p>
          <a:p>
            <a:pPr defTabSz="10972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2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F3E47B-9A9E-A8C6-BB14-B5CA30B58AE7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Product Summary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8F672E-4EF5-E142-398A-E2271C93434B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6878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FCFC4-5A13-CADB-94E3-1B0B43628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2967EA25-FF0B-5C42-265D-3259E725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44E078-BF80-34F9-56DA-D99410500989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D2C2C9-D643-5770-25CA-DF30D3445661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75A75F-D547-9153-A584-CF35C5ABEFA7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FCA3F04C-0A65-2123-48F8-33CBFE497915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C47CDB0-787C-68BC-8D0A-49B14EF64072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60F908A-30BC-9F25-BE37-841A00AE42EF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765C3A9-AC91-3126-8F8C-BCED3402FD1D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EF5AB7D-C476-BB15-B017-5B0B8C60B0C7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F935975-DFAB-0E98-B492-4BBD18C156C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F79EF6A-6749-85B1-E705-9ABBEE780117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ABDEA07-F516-29A8-6C1B-8DD61BF47646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9DEB689-7733-CEBD-3809-C424B62C68E8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ECE9B45-0130-B3A7-B5CF-3AF3F03CF0CF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D413406-44DC-A351-3581-99E2CB98843A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70D2350-F800-4C7F-F85A-E2A3F9104D08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24483B-5FD9-B07C-C6FB-7ECD650AA74D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Differentiators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F846E7-9AE6-55F2-3BD1-9C74574D4C6D}"/>
              </a:ext>
            </a:extLst>
          </p:cNvPr>
          <p:cNvSpPr txBox="1"/>
          <p:nvPr/>
        </p:nvSpPr>
        <p:spPr>
          <a:xfrm>
            <a:off x="1164203" y="1411377"/>
            <a:ext cx="8904136" cy="160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3200" dirty="0"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What differentiates you from the competition?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Use graphics where possible to illustrate your competitive advantage</a:t>
            </a:r>
          </a:p>
          <a:p>
            <a:pPr defTabSz="10972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2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08A09-785E-62B8-90AE-454D427AF283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60388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87C3A-5F77-573F-A975-8738DD8DE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and grey background&#10;&#10;Description automatically generated">
            <a:extLst>
              <a:ext uri="{FF2B5EF4-FFF2-40B4-BE49-F238E27FC236}">
                <a16:creationId xmlns:a16="http://schemas.microsoft.com/office/drawing/2014/main" id="{F263E052-DF1D-D258-80C4-C082E2A291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C21DEE6-75EE-7439-1321-360067583175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57507D-B8D6-1ACA-4988-E187F8B03E66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3024EC-3629-C686-B4BB-BBBB9E563E94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13A70EE4-74C5-7128-43DD-2DC0F7CEEEEA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8353B6-18B6-D303-E0CC-2B141E34884F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5B26CAA-1106-8DE0-03E8-9A8E75B02F1F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508AC5B-1914-6464-D0EE-1BA9D1CF7F4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D7C6088-E8E0-086C-048A-59CB41EE4F9B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A262B8F-33CD-1E7E-E171-B9BDAA961B33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0EA828-6B73-EC46-99BC-38488E440ABA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C4D417E-7B7F-3E92-3715-248173A47E76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1FCE3AB-81B9-BF1E-3407-4A3F27806268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24FA35-CA2C-0443-4196-68CB2FAB857C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91C9769-CD5B-A709-D86A-CD3CDECE7050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5344617-9323-0455-9720-DF55F1BD800C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1C8592-CEBE-AD0C-6AC5-83B7394189BB}"/>
              </a:ext>
            </a:extLst>
          </p:cNvPr>
          <p:cNvSpPr txBox="1"/>
          <p:nvPr/>
        </p:nvSpPr>
        <p:spPr>
          <a:xfrm>
            <a:off x="1169044" y="281840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/>
                <a:ea typeface="Calibri" panose="020F0502020204030204" pitchFamily="34" charset="0"/>
              </a:rPr>
              <a:t>Funding Ask w/ Financial Projections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1F0CA9-F71D-13DD-4191-454A166A17FD}"/>
              </a:ext>
            </a:extLst>
          </p:cNvPr>
          <p:cNvSpPr/>
          <p:nvPr/>
        </p:nvSpPr>
        <p:spPr>
          <a:xfrm>
            <a:off x="945794" y="1359037"/>
            <a:ext cx="10294931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b="1" u="sng" dirty="0">
              <a:solidFill>
                <a:srgbClr val="159CAF"/>
              </a:solidFill>
              <a:latin typeface="Avenir LT Std 65 Medium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Reiterate funding ask (how much) and/or partnership ask (who/what/how much)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How much funding have you raised so far?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List any investors with “skin in the game”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If funding is received, how will it be used? Specifically, years 1-5?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</a:rPr>
              <a:t>If acquisition, what types of firms are likely to acquire?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3A9BD9-25B1-380A-CEDB-4FF64C775B7A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155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559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Avenir LT Std 35 Light</vt:lpstr>
      <vt:lpstr>Avenir LT Std 65 Medium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Piccioni</dc:creator>
  <cp:lastModifiedBy>Pavita Howe</cp:lastModifiedBy>
  <cp:revision>15</cp:revision>
  <dcterms:created xsi:type="dcterms:W3CDTF">2024-01-16T14:37:10Z</dcterms:created>
  <dcterms:modified xsi:type="dcterms:W3CDTF">2024-03-12T16:32:56Z</dcterms:modified>
</cp:coreProperties>
</file>